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9144000" cy="6858000" type="screen4x3"/>
  <p:notesSz cx="7772400" cy="10058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5" d="100"/>
          <a:sy n="75" d="100"/>
        </p:scale>
        <p:origin x="-203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printerSettings" Target="printerSettings/printerSettings1.bin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963600"/>
            <a:ext cx="82292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352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9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8510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5720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92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67352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57200" y="3963600"/>
            <a:ext cx="822852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57200" y="3963600"/>
            <a:ext cx="82292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67352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45720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85108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52556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3520" y="39636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wrap="none" lIns="0" tIns="0" rIns="0" bIns="0" anchor="ctr"/>
          <a:lstStyle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3520" y="1600200"/>
            <a:ext cx="401544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963600"/>
            <a:ext cx="8228520" cy="2158200"/>
          </a:xfrm>
          <a:prstGeom prst="rect">
            <a:avLst/>
          </a:prstGeom>
        </p:spPr>
        <p:txBody>
          <a:bodyPr wrap="none"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400">
                <a:solidFill>
                  <a:srgbClr val="000000"/>
                </a:solidFill>
                <a:latin typeface="Calibri"/>
              </a:rPr>
              <a:t>Click to edit the title text formatClick to edit Master title style</a:t>
            </a:r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r>
              <a:rPr lang="en-US">
                <a:solidFill>
                  <a:srgbClr val="000000"/>
                </a:solidFill>
                <a:latin typeface="Calibri"/>
              </a:rPr>
              <a:t>3/7/12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fld id="{A11141C1-C1A1-4161-8151-01F181F14151}" type="slidenum">
              <a:rPr lang="en-US">
                <a:solidFill>
                  <a:srgbClr val="000000"/>
                </a:solidFill>
                <a:latin typeface="Calibri"/>
              </a:rPr>
              <a:t>‹#›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4525920"/>
          </a:xfrm>
          <a:prstGeom prst="rect">
            <a:avLst/>
          </a:prstGeom>
        </p:spPr>
        <p:txBody>
          <a:bodyPr wrap="none"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/>
              <a:t>Click to edit the outline text format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US"/>
              <a:t>Second Outline Level</a:t>
            </a:r>
            <a:endParaRPr/>
          </a:p>
          <a:p>
            <a:pPr lvl="2">
              <a:buSzPct val="75000"/>
              <a:buFont typeface="StarSymbol"/>
              <a:buChar char=""/>
            </a:pPr>
            <a:r>
              <a:rPr lang="en-US"/>
              <a:t>Third Outline Level</a:t>
            </a:r>
            <a:endParaRPr/>
          </a:p>
          <a:p>
            <a:pPr lvl="3">
              <a:buSzPct val="45000"/>
              <a:buFont typeface="StarSymbol"/>
              <a:buChar char=""/>
            </a:pPr>
            <a:r>
              <a:rPr lang="en-US"/>
              <a:t>Fourth Outline Level</a:t>
            </a:r>
            <a:endParaRPr/>
          </a:p>
          <a:p>
            <a:pPr lvl="4">
              <a:buSzPct val="75000"/>
              <a:buFont typeface="StarSymbol"/>
              <a:buChar char=""/>
            </a:pPr>
            <a:r>
              <a:rPr lang="en-US"/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/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/>
              <a:t>Seventh Outline Level</a:t>
            </a:r>
            <a:endParaRPr/>
          </a:p>
          <a:p>
            <a:pPr lvl="7">
              <a:buSzPct val="45000"/>
              <a:buFont typeface="StarSymbol"/>
              <a:buChar char=""/>
            </a:pPr>
            <a:r>
              <a:rPr lang="en-US"/>
              <a:t>Eighth Outline Level</a:t>
            </a:r>
            <a:endParaRPr/>
          </a:p>
          <a:p>
            <a:pPr lvl="8">
              <a:buSzPct val="45000"/>
              <a:buFont typeface="StarSymbol"/>
              <a:buChar char=""/>
            </a:pPr>
            <a:r>
              <a:rPr lang="en-US"/>
              <a:t>Ninth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400">
                <a:solidFill>
                  <a:srgbClr val="000000"/>
                </a:solidFill>
                <a:latin typeface="Calibri"/>
              </a:rPr>
              <a:t>Click to edit the title text formatClick to edit Master title style</a:t>
            </a:r>
            <a:endParaRPr/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lstStyle/>
          <a:p>
            <a:pPr>
              <a:buSzPct val="45000"/>
              <a:buFont typeface="StarSymbol"/>
              <a:buChar char=""/>
            </a:pPr>
            <a:r>
              <a:rPr lang="en-US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US">
                <a:solidFill>
                  <a:srgbClr val="000000"/>
                </a:solidFill>
                <a:latin typeface="Calibri"/>
              </a:rPr>
              <a:t>Second Outline Level</a:t>
            </a:r>
            <a:endParaRPr/>
          </a:p>
          <a:p>
            <a:pPr lvl="2">
              <a:buSzPct val="75000"/>
              <a:buFont typeface="StarSymbol"/>
              <a:buChar char=""/>
            </a:pPr>
            <a:r>
              <a:rPr lang="en-US">
                <a:solidFill>
                  <a:srgbClr val="000000"/>
                </a:solidFill>
                <a:latin typeface="Calibri"/>
              </a:rPr>
              <a:t>Third Outline Level</a:t>
            </a:r>
            <a:endParaRPr/>
          </a:p>
          <a:p>
            <a:pPr lvl="3">
              <a:buSzPct val="45000"/>
              <a:buFont typeface="StarSymbol"/>
              <a:buChar char=""/>
            </a:pPr>
            <a:r>
              <a:rPr lang="en-US">
                <a:solidFill>
                  <a:srgbClr val="000000"/>
                </a:solidFill>
                <a:latin typeface="Calibri"/>
              </a:rPr>
              <a:t>Fourth Outline Level</a:t>
            </a:r>
            <a:endParaRPr/>
          </a:p>
          <a:p>
            <a:pPr lvl="4">
              <a:buSzPct val="75000"/>
              <a:buFont typeface="StarSymbol"/>
              <a:buChar char=""/>
            </a:pPr>
            <a:r>
              <a:rPr lang="en-US">
                <a:solidFill>
                  <a:srgbClr val="000000"/>
                </a:solidFill>
                <a:latin typeface="Calibri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>
                <a:solidFill>
                  <a:srgbClr val="000000"/>
                </a:solidFill>
                <a:latin typeface="Calibri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>
                <a:solidFill>
                  <a:srgbClr val="000000"/>
                </a:solidFill>
                <a:latin typeface="Calibri"/>
              </a:rPr>
              <a:t>Seventh Outline Level</a:t>
            </a:r>
            <a:endParaRPr/>
          </a:p>
          <a:p>
            <a:pPr lvl="7">
              <a:buSzPct val="45000"/>
              <a:buFont typeface="StarSymbol"/>
              <a:buChar char=""/>
            </a:pPr>
            <a:r>
              <a:rPr lang="en-US">
                <a:solidFill>
                  <a:srgbClr val="000000"/>
                </a:solidFill>
                <a:latin typeface="Calibri"/>
              </a:rPr>
              <a:t>Eighth Outline Level</a:t>
            </a:r>
            <a:endParaRPr/>
          </a:p>
          <a:p>
            <a:r>
              <a:rPr lang="en-US">
                <a:solidFill>
                  <a:srgbClr val="000000"/>
                </a:solidFill>
                <a:latin typeface="Calibri"/>
              </a:rPr>
              <a:t>Ninth Outline LevelClick to edit Master text styles</a:t>
            </a:r>
            <a:endParaRPr/>
          </a:p>
          <a:p>
            <a:r>
              <a:rPr lang="en-US">
                <a:solidFill>
                  <a:srgbClr val="000000"/>
                </a:solidFill>
                <a:latin typeface="Calibri"/>
              </a:rPr>
              <a:t>Second level</a:t>
            </a:r>
            <a:endParaRPr/>
          </a:p>
          <a:p>
            <a:r>
              <a:rPr lang="en-US">
                <a:solidFill>
                  <a:srgbClr val="000000"/>
                </a:solidFill>
                <a:latin typeface="Calibri"/>
              </a:rPr>
              <a:t>Third level</a:t>
            </a:r>
            <a:endParaRPr/>
          </a:p>
          <a:p>
            <a:r>
              <a:rPr lang="en-US">
                <a:solidFill>
                  <a:srgbClr val="000000"/>
                </a:solidFill>
                <a:latin typeface="Calibri"/>
              </a:rPr>
              <a:t>Fourth level</a:t>
            </a:r>
            <a:endParaRPr/>
          </a:p>
          <a:p>
            <a:r>
              <a:rPr lang="en-US">
                <a:solidFill>
                  <a:srgbClr val="000000"/>
                </a:solidFill>
                <a:latin typeface="Calibri"/>
              </a:rPr>
              <a:t>Fifth level</a:t>
            </a:r>
            <a:endParaRPr/>
          </a:p>
        </p:txBody>
      </p:sp>
      <p:sp>
        <p:nvSpPr>
          <p:cNvPr id="39" name="PlaceHolder 3"/>
          <p:cNvSpPr>
            <a:spLocks noGrp="1"/>
          </p:cNvSpPr>
          <p:nvPr>
            <p:ph type="dt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r>
              <a:rPr lang="en-US">
                <a:solidFill>
                  <a:srgbClr val="000000"/>
                </a:solidFill>
                <a:latin typeface="Calibri"/>
              </a:rPr>
              <a:t>3/7/12</a:t>
            </a:r>
            <a:endParaRPr/>
          </a:p>
        </p:txBody>
      </p:sp>
      <p:sp>
        <p:nvSpPr>
          <p:cNvPr id="40" name="PlaceHolder 4"/>
          <p:cNvSpPr>
            <a:spLocks noGrp="1"/>
          </p:cNvSpPr>
          <p:nvPr>
            <p:ph type="ftr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endParaRPr/>
          </a:p>
        </p:txBody>
      </p:sp>
      <p:sp>
        <p:nvSpPr>
          <p:cNvPr id="41" name="PlaceHolder 5"/>
          <p:cNvSpPr>
            <a:spLocks noGrp="1"/>
          </p:cNvSpPr>
          <p:nvPr>
            <p:ph type="sldNum"/>
          </p:nvPr>
        </p:nvSpPr>
        <p:spPr>
          <a:xfrm>
            <a:off x="0" y="0"/>
            <a:ext cx="360" cy="360"/>
          </a:xfrm>
          <a:prstGeom prst="rect">
            <a:avLst/>
          </a:prstGeom>
        </p:spPr>
        <p:txBody>
          <a:bodyPr lIns="90000" tIns="45000" rIns="90000" bIns="45000"/>
          <a:lstStyle/>
          <a:p>
            <a:fld id="{41313181-81B1-4191-A1C1-C10191E12101}" type="slidenum">
              <a:rPr lang="en-US">
                <a:solidFill>
                  <a:srgbClr val="000000"/>
                </a:solidFill>
                <a:latin typeface="Calibri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image" Target="../media/image8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TextShape 1"/>
          <p:cNvSpPr txBox="1"/>
          <p:nvPr/>
        </p:nvSpPr>
        <p:spPr>
          <a:xfrm>
            <a:off x="685800" y="1444680"/>
            <a:ext cx="7772040" cy="1469520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400">
                <a:solidFill>
                  <a:srgbClr val="000000"/>
                </a:solidFill>
                <a:latin typeface="Calibri"/>
              </a:rPr>
              <a:t>RSS – Lab 4:
ROS and Visual Servoing</a:t>
            </a:r>
            <a:endParaRPr/>
          </a:p>
        </p:txBody>
      </p:sp>
      <p:sp>
        <p:nvSpPr>
          <p:cNvPr id="75" name="TextShape 2"/>
          <p:cNvSpPr txBox="1"/>
          <p:nvPr/>
        </p:nvSpPr>
        <p:spPr>
          <a:xfrm>
            <a:off x="1066680" y="3200400"/>
            <a:ext cx="7009920" cy="175212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200" b="1">
                <a:solidFill>
                  <a:srgbClr val="000000"/>
                </a:solidFill>
                <a:latin typeface="Calibri"/>
              </a:rPr>
              <a:t>Team VI: The Sentinels</a:t>
            </a:r>
            <a:endParaRPr/>
          </a:p>
          <a:p>
            <a:pPr algn="ctr"/>
            <a:r>
              <a:rPr lang="en-US" sz="3200">
                <a:solidFill>
                  <a:srgbClr val="000000"/>
                </a:solidFill>
                <a:latin typeface="Calibri"/>
              </a:rPr>
              <a:t>Daniel Gonzalez		Neil Forrester</a:t>
            </a:r>
            <a:endParaRPr/>
          </a:p>
          <a:p>
            <a:pPr algn="ctr"/>
            <a:r>
              <a:rPr lang="en-US" sz="3200">
                <a:solidFill>
                  <a:srgbClr val="000000"/>
                </a:solidFill>
                <a:latin typeface="Calibri"/>
              </a:rPr>
              <a:t>    James Wiken		    Raga Srinivasan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400">
                <a:solidFill>
                  <a:srgbClr val="000000"/>
                </a:solidFill>
                <a:latin typeface="Calibri"/>
              </a:rPr>
              <a:t>SENTINEL as of Lab 4</a:t>
            </a:r>
            <a:endParaRPr/>
          </a:p>
        </p:txBody>
      </p:sp>
      <p:sp>
        <p:nvSpPr>
          <p:cNvPr id="77" name="CustomShape 2"/>
          <p:cNvSpPr/>
          <p:nvPr/>
        </p:nvSpPr>
        <p:spPr>
          <a:xfrm>
            <a:off x="155520" y="-144360"/>
            <a:ext cx="304560" cy="304560"/>
          </a:xfrm>
          <a:prstGeom prst="rect">
            <a:avLst/>
          </a:prstGeom>
        </p:spPr>
      </p:sp>
      <p:pic>
        <p:nvPicPr>
          <p:cNvPr id="78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819720" y="1447920"/>
            <a:ext cx="7619760" cy="45622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400">
                <a:solidFill>
                  <a:srgbClr val="000000"/>
                </a:solidFill>
                <a:latin typeface="Calibri"/>
              </a:rPr>
              <a:t>ROS</a:t>
            </a:r>
            <a:endParaRPr/>
          </a:p>
        </p:txBody>
      </p:sp>
      <p:sp>
        <p:nvSpPr>
          <p:cNvPr id="80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lstStyle/>
          <a:p>
            <a:pPr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Set up to work with the Workstation</a:t>
            </a:r>
            <a:endParaRPr/>
          </a:p>
          <a:p>
            <a:endParaRPr/>
          </a:p>
          <a:p>
            <a:pPr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Running different processes on both the netbook and the workstation</a:t>
            </a:r>
            <a:endParaRPr/>
          </a:p>
          <a:p>
            <a:endParaRPr/>
          </a:p>
          <a:p>
            <a:pPr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Allows improved transfer of streams of data </a:t>
            </a:r>
            <a:endParaRPr/>
          </a:p>
          <a:p>
            <a:pPr lvl="1"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Stream of video from webcam in our case</a:t>
            </a:r>
            <a:endParaRPr/>
          </a:p>
          <a:p>
            <a:endParaRPr/>
          </a:p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400">
                <a:solidFill>
                  <a:srgbClr val="000000"/>
                </a:solidFill>
                <a:latin typeface="Calibri"/>
              </a:rPr>
              <a:t>Target Pixel Characterization</a:t>
            </a:r>
            <a:endParaRPr/>
          </a:p>
        </p:txBody>
      </p:sp>
      <p:sp>
        <p:nvSpPr>
          <p:cNvPr id="82" name="CustomShape 2"/>
          <p:cNvSpPr/>
          <p:nvPr/>
        </p:nvSpPr>
        <p:spPr>
          <a:xfrm>
            <a:off x="155520" y="-144360"/>
            <a:ext cx="304560" cy="304560"/>
          </a:xfrm>
          <a:prstGeom prst="rect">
            <a:avLst/>
          </a:prstGeom>
        </p:spPr>
      </p:sp>
      <p:pic>
        <p:nvPicPr>
          <p:cNvPr id="83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219320" y="2445480"/>
            <a:ext cx="1904760" cy="1428480"/>
          </a:xfrm>
          <a:prstGeom prst="rect">
            <a:avLst/>
          </a:prstGeom>
        </p:spPr>
      </p:pic>
      <p:sp>
        <p:nvSpPr>
          <p:cNvPr id="84" name="CustomShape 3"/>
          <p:cNvSpPr/>
          <p:nvPr/>
        </p:nvSpPr>
        <p:spPr>
          <a:xfrm>
            <a:off x="307800" y="7920"/>
            <a:ext cx="304560" cy="304560"/>
          </a:xfrm>
          <a:prstGeom prst="rect">
            <a:avLst/>
          </a:prstGeom>
        </p:spPr>
      </p:sp>
      <p:sp>
        <p:nvSpPr>
          <p:cNvPr id="85" name="CustomShape 4"/>
          <p:cNvSpPr/>
          <p:nvPr/>
        </p:nvSpPr>
        <p:spPr>
          <a:xfrm>
            <a:off x="460440" y="160200"/>
            <a:ext cx="304560" cy="304560"/>
          </a:xfrm>
          <a:prstGeom prst="rect">
            <a:avLst/>
          </a:prstGeom>
        </p:spPr>
      </p:sp>
      <p:pic>
        <p:nvPicPr>
          <p:cNvPr id="86" name="Picture 8"/>
          <p:cNvPicPr/>
          <p:nvPr/>
        </p:nvPicPr>
        <p:blipFill>
          <a:blip r:embed="rId3"/>
          <a:stretch>
            <a:fillRect/>
          </a:stretch>
        </p:blipFill>
        <p:spPr>
          <a:xfrm>
            <a:off x="1224360" y="4514760"/>
            <a:ext cx="1904760" cy="1428480"/>
          </a:xfrm>
          <a:prstGeom prst="rect">
            <a:avLst/>
          </a:prstGeom>
        </p:spPr>
      </p:pic>
      <p:sp>
        <p:nvSpPr>
          <p:cNvPr id="87" name="CustomShape 5"/>
          <p:cNvSpPr/>
          <p:nvPr/>
        </p:nvSpPr>
        <p:spPr>
          <a:xfrm>
            <a:off x="612720" y="312840"/>
            <a:ext cx="304560" cy="304560"/>
          </a:xfrm>
          <a:prstGeom prst="rect">
            <a:avLst/>
          </a:prstGeom>
        </p:spPr>
      </p:sp>
      <p:pic>
        <p:nvPicPr>
          <p:cNvPr id="88" name="Picture 11"/>
          <p:cNvPicPr/>
          <p:nvPr/>
        </p:nvPicPr>
        <p:blipFill>
          <a:blip r:embed="rId4"/>
          <a:stretch>
            <a:fillRect/>
          </a:stretch>
        </p:blipFill>
        <p:spPr>
          <a:xfrm>
            <a:off x="4038480" y="2445480"/>
            <a:ext cx="1904760" cy="1428480"/>
          </a:xfrm>
          <a:prstGeom prst="rect">
            <a:avLst/>
          </a:prstGeom>
        </p:spPr>
      </p:pic>
      <p:sp>
        <p:nvSpPr>
          <p:cNvPr id="89" name="CustomShape 6"/>
          <p:cNvSpPr/>
          <p:nvPr/>
        </p:nvSpPr>
        <p:spPr>
          <a:xfrm>
            <a:off x="765000" y="465120"/>
            <a:ext cx="304560" cy="304560"/>
          </a:xfrm>
          <a:prstGeom prst="rect">
            <a:avLst/>
          </a:prstGeom>
        </p:spPr>
      </p:sp>
      <p:pic>
        <p:nvPicPr>
          <p:cNvPr id="90" name="Picture 14"/>
          <p:cNvPicPr/>
          <p:nvPr/>
        </p:nvPicPr>
        <p:blipFill>
          <a:blip r:embed="rId5"/>
          <a:stretch>
            <a:fillRect/>
          </a:stretch>
        </p:blipFill>
        <p:spPr>
          <a:xfrm>
            <a:off x="4038480" y="4514760"/>
            <a:ext cx="1904760" cy="1428480"/>
          </a:xfrm>
          <a:prstGeom prst="rect">
            <a:avLst/>
          </a:prstGeom>
        </p:spPr>
      </p:pic>
      <p:sp>
        <p:nvSpPr>
          <p:cNvPr id="91" name="CustomShape 7"/>
          <p:cNvSpPr/>
          <p:nvPr/>
        </p:nvSpPr>
        <p:spPr>
          <a:xfrm>
            <a:off x="917640" y="617400"/>
            <a:ext cx="304560" cy="304560"/>
          </a:xfrm>
          <a:prstGeom prst="rect">
            <a:avLst/>
          </a:prstGeom>
        </p:spPr>
      </p:sp>
      <p:pic>
        <p:nvPicPr>
          <p:cNvPr id="92" name="Picture 17"/>
          <p:cNvPicPr/>
          <p:nvPr/>
        </p:nvPicPr>
        <p:blipFill>
          <a:blip r:embed="rId6"/>
          <a:stretch>
            <a:fillRect/>
          </a:stretch>
        </p:blipFill>
        <p:spPr>
          <a:xfrm>
            <a:off x="6858000" y="2445480"/>
            <a:ext cx="1904760" cy="1440360"/>
          </a:xfrm>
          <a:prstGeom prst="rect">
            <a:avLst/>
          </a:prstGeom>
        </p:spPr>
      </p:pic>
      <p:sp>
        <p:nvSpPr>
          <p:cNvPr id="93" name="CustomShape 8"/>
          <p:cNvSpPr/>
          <p:nvPr/>
        </p:nvSpPr>
        <p:spPr>
          <a:xfrm>
            <a:off x="1069920" y="770040"/>
            <a:ext cx="304560" cy="304560"/>
          </a:xfrm>
          <a:prstGeom prst="rect">
            <a:avLst/>
          </a:prstGeom>
        </p:spPr>
      </p:sp>
      <p:pic>
        <p:nvPicPr>
          <p:cNvPr id="94" name="Picture 20"/>
          <p:cNvPicPr/>
          <p:nvPr/>
        </p:nvPicPr>
        <p:blipFill>
          <a:blip r:embed="rId7"/>
          <a:stretch>
            <a:fillRect/>
          </a:stretch>
        </p:blipFill>
        <p:spPr>
          <a:xfrm>
            <a:off x="6858000" y="4514760"/>
            <a:ext cx="1904760" cy="1428480"/>
          </a:xfrm>
          <a:prstGeom prst="rect">
            <a:avLst/>
          </a:prstGeom>
        </p:spPr>
      </p:pic>
      <p:sp>
        <p:nvSpPr>
          <p:cNvPr id="95" name="Line 9"/>
          <p:cNvSpPr/>
          <p:nvPr/>
        </p:nvSpPr>
        <p:spPr>
          <a:xfrm>
            <a:off x="3581280" y="1904760"/>
            <a:ext cx="0" cy="4419720"/>
          </a:xfrm>
          <a:prstGeom prst="line">
            <a:avLst/>
          </a:prstGeom>
          <a:ln w="15840">
            <a:solidFill>
              <a:srgbClr val="595959"/>
            </a:solidFill>
            <a:round/>
          </a:ln>
        </p:spPr>
      </p:sp>
      <p:sp>
        <p:nvSpPr>
          <p:cNvPr id="96" name="Line 10"/>
          <p:cNvSpPr/>
          <p:nvPr/>
        </p:nvSpPr>
        <p:spPr>
          <a:xfrm>
            <a:off x="6400800" y="1904760"/>
            <a:ext cx="0" cy="4419720"/>
          </a:xfrm>
          <a:prstGeom prst="line">
            <a:avLst/>
          </a:prstGeom>
          <a:ln w="15840">
            <a:solidFill>
              <a:srgbClr val="595959"/>
            </a:solidFill>
            <a:round/>
          </a:ln>
        </p:spPr>
      </p:sp>
      <p:sp>
        <p:nvSpPr>
          <p:cNvPr id="97" name="Line 11"/>
          <p:cNvSpPr/>
          <p:nvPr/>
        </p:nvSpPr>
        <p:spPr>
          <a:xfrm>
            <a:off x="228600" y="4190760"/>
            <a:ext cx="8762760" cy="0"/>
          </a:xfrm>
          <a:prstGeom prst="line">
            <a:avLst/>
          </a:prstGeom>
          <a:ln w="15840">
            <a:solidFill>
              <a:srgbClr val="595959"/>
            </a:solidFill>
            <a:round/>
          </a:ln>
        </p:spPr>
      </p:sp>
      <p:sp>
        <p:nvSpPr>
          <p:cNvPr id="98" name="CustomShape 12"/>
          <p:cNvSpPr/>
          <p:nvPr/>
        </p:nvSpPr>
        <p:spPr>
          <a:xfrm>
            <a:off x="900360" y="1595880"/>
            <a:ext cx="2515320" cy="45612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 algn="ctr"/>
            <a:r>
              <a:rPr lang="en-US" sz="2400">
                <a:solidFill>
                  <a:srgbClr val="000000"/>
                </a:solidFill>
                <a:latin typeface="Calibri"/>
              </a:rPr>
              <a:t>RGB Histogram</a:t>
            </a:r>
            <a:endParaRPr/>
          </a:p>
        </p:txBody>
      </p:sp>
      <p:sp>
        <p:nvSpPr>
          <p:cNvPr id="99" name="CustomShape 13"/>
          <p:cNvSpPr/>
          <p:nvPr/>
        </p:nvSpPr>
        <p:spPr>
          <a:xfrm>
            <a:off x="3816000" y="1600200"/>
            <a:ext cx="2489760" cy="45612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 algn="ctr"/>
            <a:r>
              <a:rPr lang="en-US" sz="2400">
                <a:solidFill>
                  <a:srgbClr val="000000"/>
                </a:solidFill>
                <a:latin typeface="Calibri"/>
              </a:rPr>
              <a:t>HSB Histogram</a:t>
            </a:r>
            <a:endParaRPr/>
          </a:p>
        </p:txBody>
      </p:sp>
      <p:sp>
        <p:nvSpPr>
          <p:cNvPr id="100" name="CustomShape 14"/>
          <p:cNvSpPr/>
          <p:nvPr/>
        </p:nvSpPr>
        <p:spPr>
          <a:xfrm>
            <a:off x="6492600" y="1600200"/>
            <a:ext cx="2648160" cy="456120"/>
          </a:xfrm>
          <a:prstGeom prst="rect">
            <a:avLst/>
          </a:prstGeom>
        </p:spPr>
        <p:txBody>
          <a:bodyPr wrap="none" lIns="90000" tIns="45000" rIns="90000" bIns="45000"/>
          <a:lstStyle/>
          <a:p>
            <a:pPr algn="ctr"/>
            <a:r>
              <a:rPr lang="en-US" sz="2400">
                <a:solidFill>
                  <a:srgbClr val="000000"/>
                </a:solidFill>
                <a:latin typeface="Calibri"/>
              </a:rPr>
              <a:t>blobPixel output</a:t>
            </a:r>
            <a:endParaRPr/>
          </a:p>
        </p:txBody>
      </p:sp>
      <p:sp>
        <p:nvSpPr>
          <p:cNvPr id="101" name="CustomShape 15"/>
          <p:cNvSpPr/>
          <p:nvPr/>
        </p:nvSpPr>
        <p:spPr>
          <a:xfrm>
            <a:off x="284040" y="2286000"/>
            <a:ext cx="546120" cy="1946880"/>
          </a:xfrm>
          <a:prstGeom prst="rect">
            <a:avLst/>
          </a:prstGeom>
        </p:spPr>
        <p:txBody>
          <a:bodyPr vert="vert" wrap="none" lIns="90000" tIns="45000" rIns="90000" bIns="45000" anchor="b"/>
          <a:lstStyle/>
          <a:p>
            <a:pPr algn="ctr"/>
            <a:r>
              <a:rPr lang="en-US" sz="2400">
                <a:solidFill>
                  <a:srgbClr val="000000"/>
                </a:solidFill>
                <a:latin typeface="Calibri"/>
              </a:rPr>
              <a:t>Without Ball</a:t>
            </a:r>
            <a:endParaRPr/>
          </a:p>
        </p:txBody>
      </p:sp>
      <p:sp>
        <p:nvSpPr>
          <p:cNvPr id="102" name="CustomShape 16"/>
          <p:cNvSpPr/>
          <p:nvPr/>
        </p:nvSpPr>
        <p:spPr>
          <a:xfrm>
            <a:off x="284040" y="4626720"/>
            <a:ext cx="546120" cy="1448640"/>
          </a:xfrm>
          <a:prstGeom prst="rect">
            <a:avLst/>
          </a:prstGeom>
        </p:spPr>
        <p:txBody>
          <a:bodyPr vert="vert" wrap="none" lIns="90000" tIns="45000" rIns="90000" bIns="45000" anchor="b"/>
          <a:lstStyle/>
          <a:p>
            <a:pPr algn="ctr"/>
            <a:r>
              <a:rPr lang="en-US" sz="2400">
                <a:solidFill>
                  <a:srgbClr val="000000"/>
                </a:solidFill>
                <a:latin typeface="Calibri"/>
              </a:rPr>
              <a:t>With Ball</a:t>
            </a: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>
                <p:childTnLst>
                  <p:par>
                    <p:cTn id="3"/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400">
                <a:solidFill>
                  <a:srgbClr val="000000"/>
                </a:solidFill>
                <a:latin typeface="Calibri"/>
              </a:rPr>
              <a:t>Visual Servoing</a:t>
            </a:r>
            <a:endParaRPr/>
          </a:p>
        </p:txBody>
      </p:sp>
      <p:sp>
        <p:nvSpPr>
          <p:cNvPr id="104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lstStyle/>
          <a:p>
            <a:pPr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Running from Workstation:</a:t>
            </a:r>
            <a:endParaRPr/>
          </a:p>
          <a:p>
            <a:pPr lvl="1"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Response time of 1-2 seconds</a:t>
            </a:r>
            <a:endParaRPr/>
          </a:p>
          <a:p>
            <a:pPr lvl="1"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No false negatives, unless ball obscured</a:t>
            </a:r>
            <a:endParaRPr/>
          </a:p>
          <a:p>
            <a:pPr lvl="1"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False positives if there are small red objects, but no ball present </a:t>
            </a:r>
            <a:endParaRPr/>
          </a:p>
          <a:p>
            <a:pPr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Running fully Autonomously:</a:t>
            </a:r>
            <a:endParaRPr/>
          </a:p>
          <a:p>
            <a:pPr lvl="1"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Response time reduced to .5-1.0 seconds</a:t>
            </a:r>
            <a:endParaRPr/>
          </a:p>
          <a:p>
            <a:pPr lvl="1"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False negatives and positives unchanged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457200" y="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400" dirty="0">
                <a:solidFill>
                  <a:srgbClr val="000000"/>
                </a:solidFill>
                <a:latin typeface="Calibri"/>
              </a:rPr>
              <a:t>Visual </a:t>
            </a:r>
            <a:r>
              <a:rPr lang="en-US" sz="4400" dirty="0" err="1">
                <a:solidFill>
                  <a:srgbClr val="000000"/>
                </a:solidFill>
                <a:latin typeface="Calibri"/>
              </a:rPr>
              <a:t>Servoing</a:t>
            </a:r>
            <a:endParaRPr dirty="0"/>
          </a:p>
        </p:txBody>
      </p:sp>
      <p:sp>
        <p:nvSpPr>
          <p:cNvPr id="106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9600" dirty="0">
                <a:solidFill>
                  <a:srgbClr val="FF0000"/>
                </a:solidFill>
                <a:latin typeface="Calibri"/>
              </a:rPr>
              <a:t>NEED VIDEO</a:t>
            </a:r>
            <a:endParaRPr dirty="0"/>
          </a:p>
        </p:txBody>
      </p:sp>
      <p:pic>
        <p:nvPicPr>
          <p:cNvPr id="2" name="Robot following Red Ball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99067"/>
            <a:ext cx="9144000" cy="585893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/>
            <a:r>
              <a:rPr lang="en-US" sz="4400">
                <a:solidFill>
                  <a:srgbClr val="000000"/>
                </a:solidFill>
                <a:latin typeface="Calibri"/>
              </a:rPr>
              <a:t>What we learned</a:t>
            </a:r>
            <a:endParaRPr/>
          </a:p>
        </p:txBody>
      </p:sp>
      <p:sp>
        <p:nvSpPr>
          <p:cNvPr id="108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lstStyle/>
          <a:p>
            <a:pPr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Basic structure and use of ROS</a:t>
            </a:r>
            <a:endParaRPr/>
          </a:p>
          <a:p>
            <a:pPr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Implementation of digital image processing techniques</a:t>
            </a:r>
            <a:endParaRPr/>
          </a:p>
          <a:p>
            <a:pPr lvl="1"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Blob detection</a:t>
            </a:r>
            <a:endParaRPr/>
          </a:p>
          <a:p>
            <a:pPr lvl="1"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Blob size</a:t>
            </a:r>
            <a:endParaRPr/>
          </a:p>
          <a:p>
            <a:pPr lvl="1"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Centroid estimation</a:t>
            </a:r>
            <a:endParaRPr/>
          </a:p>
          <a:p>
            <a:pPr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Implementation of “visual servoing”</a:t>
            </a:r>
            <a:endParaRPr/>
          </a:p>
          <a:p>
            <a:pPr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Realized assumptions and limitations of robot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</Words>
  <Application>Microsoft Macintosh PowerPoint</Application>
  <PresentationFormat>On-screen Show (4:3)</PresentationFormat>
  <Paragraphs>36</Paragraphs>
  <Slides>7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Raghavendra Srinivasan</cp:lastModifiedBy>
  <cp:revision>1</cp:revision>
  <dcterms:modified xsi:type="dcterms:W3CDTF">2012-03-07T14:35:33Z</dcterms:modified>
</cp:coreProperties>
</file>